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8" r:id="rId4"/>
    <p:sldId id="261" r:id="rId5"/>
    <p:sldId id="257" r:id="rId6"/>
    <p:sldId id="259" r:id="rId7"/>
    <p:sldId id="286" r:id="rId8"/>
    <p:sldId id="267" r:id="rId9"/>
    <p:sldId id="260" r:id="rId10"/>
    <p:sldId id="285" r:id="rId11"/>
    <p:sldId id="266" r:id="rId12"/>
    <p:sldId id="268" r:id="rId13"/>
    <p:sldId id="274" r:id="rId14"/>
    <p:sldId id="284" r:id="rId15"/>
    <p:sldId id="287" r:id="rId16"/>
    <p:sldId id="275" r:id="rId17"/>
    <p:sldId id="277" r:id="rId18"/>
    <p:sldId id="280" r:id="rId19"/>
    <p:sldId id="283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25DF2D-A85F-4F37-9560-ACA81948A334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0BE396-E644-47A7-B631-C6332759E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22524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548680"/>
            <a:ext cx="7918648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FangSong" pitchFamily="49" charset="-122"/>
                <a:ea typeface="FangSong" pitchFamily="49" charset="-122"/>
              </a:rPr>
              <a:t>ПОРТФОЛИО</a:t>
            </a:r>
          </a:p>
          <a:p>
            <a:pPr algn="ctr">
              <a:buNone/>
            </a:pPr>
            <a:r>
              <a:rPr lang="ru-RU" sz="5400" dirty="0" smtClean="0">
                <a:latin typeface="FangSong" pitchFamily="49" charset="-122"/>
                <a:ea typeface="FangSong" pitchFamily="49" charset="-122"/>
              </a:rPr>
              <a:t>ВОСПИТАТЕЛЯ</a:t>
            </a:r>
            <a:endParaRPr lang="ru-RU" sz="5400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685800" y="3356992"/>
            <a:ext cx="7918648" cy="2862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ГБдоу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№109 «Ласточка»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Ахаевой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Аминат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Султановны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18215">
            <a:off x="4453813" y="500377"/>
            <a:ext cx="4426126" cy="331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35624">
            <a:off x="-83133" y="480867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536157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Grp="1" noChangeArrowheads="1" noChangeShapeType="1" noTextEdit="1"/>
          </p:cNvSpPr>
          <p:nvPr>
            <p:ph type="subTitle" idx="4294967295"/>
          </p:nvPr>
        </p:nvSpPr>
        <p:spPr bwMode="auto">
          <a:xfrm>
            <a:off x="685800" y="1412875"/>
            <a:ext cx="7990656" cy="2592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235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САМООБРАЗОВАНИЕ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8" name="Picture 29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149080"/>
            <a:ext cx="1390650" cy="2448272"/>
          </a:xfrm>
          <a:prstGeom prst="rect">
            <a:avLst/>
          </a:prstGeom>
          <a:noFill/>
        </p:spPr>
      </p:pic>
      <p:pic>
        <p:nvPicPr>
          <p:cNvPr id="9" name="Picture 29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4149080"/>
            <a:ext cx="1440160" cy="2376264"/>
          </a:xfrm>
          <a:prstGeom prst="rect">
            <a:avLst/>
          </a:prstGeom>
          <a:noFill/>
        </p:spPr>
      </p:pic>
      <p:pic>
        <p:nvPicPr>
          <p:cNvPr id="10" name="Picture 9" descr="bird1-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219200" cy="1209675"/>
          </a:xfrm>
          <a:prstGeom prst="rect">
            <a:avLst/>
          </a:prstGeom>
          <a:noFill/>
        </p:spPr>
      </p:pic>
      <p:pic>
        <p:nvPicPr>
          <p:cNvPr id="11" name="Picture 9" descr="bird1-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0"/>
            <a:ext cx="1301080" cy="1209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a typeface="DFKai-SB" pitchFamily="65" charset="-120"/>
              </a:rPr>
              <a:t>Тема: « Повышение уровня речевого развития детей через все виды деятельности"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 1) Помочь воспитателям способствованию </a:t>
            </a:r>
            <a:r>
              <a:rPr lang="ru-RU" dirty="0" smtClean="0"/>
              <a:t>освоению </a:t>
            </a:r>
            <a:r>
              <a:rPr lang="ru-RU" dirty="0" smtClean="0"/>
              <a:t>речи ребенком и как средства общения и познания, и как средства регулирования собственного поведения;</a:t>
            </a:r>
          </a:p>
          <a:p>
            <a:pPr>
              <a:buNone/>
            </a:pPr>
            <a:r>
              <a:rPr lang="ru-RU" dirty="0" smtClean="0"/>
              <a:t>2)  Оказать содействие в создании условий для развития речи детей в общении со взрослыми и сверстниками.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 Задачи: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1. Расширение и активизация речевого запаса детей на основе углубления представлений об окружающем;</a:t>
            </a:r>
          </a:p>
          <a:p>
            <a:pPr>
              <a:buNone/>
            </a:pPr>
            <a:r>
              <a:rPr lang="ru-RU" dirty="0" smtClean="0"/>
              <a:t> 2. Развитие у детей способности применять сформированные умения и навыки связной речи в различных ситуациях общения;</a:t>
            </a:r>
          </a:p>
          <a:p>
            <a:pPr>
              <a:buNone/>
            </a:pPr>
            <a:r>
              <a:rPr lang="ru-RU" dirty="0" smtClean="0"/>
              <a:t> 3. Формирование правильной устной речи детей на основе овладения ими литературным языком своего народа.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HPS6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358214" cy="6268661"/>
          </a:xfrm>
          <a:prstGeom prst="rect">
            <a:avLst/>
          </a:prstGeom>
        </p:spPr>
      </p:pic>
    </p:spTree>
  </p:cSld>
  <p:clrMapOvr>
    <a:masterClrMapping/>
  </p:clrMapOvr>
  <p:transition advClick="0" advTm="3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DRU67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60778"/>
            <a:ext cx="7215238" cy="541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E5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1132" y="-559618"/>
            <a:ext cx="5929330" cy="790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99592" y="1772816"/>
            <a:ext cx="7517010" cy="247853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740"/>
                <a:gd name="adj2" fmla="val -1931"/>
              </a:avLst>
            </a:prstTxWarp>
          </a:bodyPr>
          <a:lstStyle/>
          <a:p>
            <a:pPr algn="ctr" rtl="0"/>
            <a:r>
              <a:rPr lang="ru-RU" sz="3600" b="1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МНЕ   ИНТЕРЕСНО</a:t>
            </a:r>
            <a:endParaRPr lang="ru-RU" sz="3600" b="1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9" name="Picture 13" descr="i198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1412776"/>
          </a:xfrm>
          <a:prstGeom prst="rect">
            <a:avLst/>
          </a:prstGeom>
          <a:noFill/>
        </p:spPr>
      </p:pic>
      <p:pic>
        <p:nvPicPr>
          <p:cNvPr id="10" name="Picture 13" descr="i198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12160" y="4869160"/>
            <a:ext cx="3131840" cy="1728192"/>
          </a:xfrm>
          <a:prstGeom prst="rect">
            <a:avLst/>
          </a:prstGeom>
          <a:noFill/>
        </p:spPr>
      </p:pic>
      <p:pic>
        <p:nvPicPr>
          <p:cNvPr id="11" name="Picture 12" descr="bird1-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1944216" cy="1916832"/>
          </a:xfrm>
          <a:prstGeom prst="rect">
            <a:avLst/>
          </a:prstGeom>
          <a:noFill/>
        </p:spPr>
      </p:pic>
      <p:pic>
        <p:nvPicPr>
          <p:cNvPr id="12" name="Picture 12" descr="bird1-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04248" y="0"/>
            <a:ext cx="2339752" cy="1556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на ладошке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Пальчики рассказывают сказки. 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Где только ни побывали наши любознательные пальчики, что только ни повидали. Многое узнали и многому научились. Теперь все, что захотят, могут они показать. Даже показывать живые картинки к знакомым сказкам, превращая их в настоящие спектакли. 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Давайте вспомним несколько хорошо всем знакомых русских народных сказок и попробуем их рассказать и показать с помощью маленьких артистов.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400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Колобок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(пальчиковое упражнение «Шарик») 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Когда Колобок поет свою песенку, ее следует сопровождать такими движениями: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Я колобок, колобок! По амбару метен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(пальчиковое упражнение «Веник• Колобок »,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По сусекам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скребен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(поскрести пальцами рук по столу,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На сметане мешен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(выполняйте движения, как при замесе теста).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 печку сажен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(выполните пальчиковое упражнение «Печка»,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На окошке стужен (выполните пальчиковое упражнение «Окошко» и подуйте в него).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Я от дедушки ушел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(изобразите дедушку)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Я от бабушки ушел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(изобразите бабушку,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Я от зайца ушел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(пальчиковое упражнение «Заяц»).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* Пальчиковое упражнение «Печка»: согните пальцы под прямым утлом к ладоням; большой палец левой руки согните и «спрячьте»; средний палец, безымянный и мизинец правой руки положите поверх пальцев левой руки, большой палец прижмите к указательному, а указательный вытяните — это «печная труба».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Пальчиковое упражнение «Окошко»: пальцы обеих ладоней округлите и сложите в виде овального окошка.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После исполнения песенки, при словах: «Покатился колобок дальше — только его и видели», можно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повращать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руками относительно друг друга.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1037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Психогимнастика</a:t>
            </a:r>
            <a:r>
              <a:rPr lang="ru-RU" dirty="0" smtClean="0"/>
              <a:t> для детей дошкольного возраста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Подборку игр и упражнений для детей дошкольного возраста. Упражнения, направленные на обучение детей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психорегуляции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 основе которой лежит мышечная релаксация или расслабление мышц) ., которые помогают детям расслабиться, научиться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саморегуляци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т. д. 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курс специальных занятий (этюдов, упражнений и игр, направленных на развитие и коррекцию различных сторон психики ребенка (как ее познавательной, так и эмоционально-личностной сферы)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Упражнение «Белоснежка и гномы».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Введение в игру. Успокоение</a:t>
            </a:r>
          </a:p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«Душистые цветы» (игровое упражнение на напряжение и расслабление мышц рук) 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«Шагают ножки по лесной дорожке» (игровое упражнение на напряжение-расслабление мышц ног)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«Чужой» (игровое упражнение на напряжение – расслабление мышц туловища) 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«Кто здесь? » (игровое упражнение на напряжение-расслабление мышц шеи) 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«Встреча с Белоснежкой» (игровое упражнение на напряжение- расслабление мышц лица) 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ОТДЫХ.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рас-слаб-ля-юсь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… 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ус-по-каи-ва-юсь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Мои руки расслабленные. Мои ноги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расслабленны. Мое туловище расслаблено.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отдыхаю и набираюсь сил.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АКТИВИЗАЦИЯ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Свежесть и бодрость наполняют меня.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буду со всеми приветливым, бодрым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Настроение радостное!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Самочувствие отличное!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буду считать про себя от 3 до 1: 3 – сонливость проходит, 2 – я потягиваюсь, 1 – я открываю глаза.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Встаем! Упражнения закончены.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техника </a:t>
            </a:r>
            <a:r>
              <a:rPr lang="ru-RU" b="1" u="sng" dirty="0" err="1" smtClean="0"/>
              <a:t>тестопластика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Лепка из соленого теста – увлекательное занятие, которое способно доставить массу удовольствия как маленьким непоседам, так и взрослым дядям и тетям. Соленое тесто – превосходный податливый материал, из которого можно изготовить массу интересных поделок, в том числе целые картины, излучающие тепло рук мастера и домашний уют. Чтобы создать настоящий шедевр придется хорошенько постараться, но освоить </a:t>
            </a:r>
            <a:r>
              <a:rPr lang="ru-RU" u="sng" dirty="0" err="1" smtClean="0"/>
              <a:t>тестопластику</a:t>
            </a:r>
            <a:r>
              <a:rPr lang="ru-RU" u="sng" dirty="0" smtClean="0"/>
              <a:t> под силу абсолютно каждому, тем более что эта техника не требует наличия каких-либо уникальных способностей и дорогих материалов. Если задаться целью, все необходимое можно отыскать, не выходя из дома, было бы желание. Для деток изготовление поделок из соленого теста станет не только интересным, но еще и очень полезным занятием, поскольку мелкая моторика рук напрямую связана с развитием речи, мышления, внимания, воображения, зрительной и двигательной активности детей</a:t>
            </a:r>
            <a:endParaRPr lang="ru-RU" dirty="0"/>
          </a:p>
        </p:txBody>
      </p:sp>
    </p:spTree>
  </p:cSld>
  <p:clrMapOvr>
    <a:masterClrMapping/>
  </p:clrMapOvr>
  <p:transition advClick="0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Педагогическое кредо: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Воспитатель должен быть тем, </a:t>
            </a:r>
          </a:p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Кем он хочет сделать воспитанника.</a:t>
            </a:r>
          </a:p>
          <a:p>
            <a:pPr algn="r">
              <a:buNone/>
            </a:pPr>
            <a:r>
              <a:rPr lang="ru-RU" dirty="0" smtClean="0"/>
              <a:t>(В.Даль)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15" descr="people0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244827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i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92887" cy="3168353"/>
          </a:xfrm>
          <a:prstGeom prst="rect">
            <a:avLst/>
          </a:prstGeom>
          <a:noFill/>
        </p:spPr>
      </p:pic>
      <p:pic>
        <p:nvPicPr>
          <p:cNvPr id="9" name="Picture 5" descr="fe89066d8ef2b082744c2b762cb1892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2232248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pPr marL="1314450" lvl="1" indent="-914400">
              <a:buNone/>
            </a:pPr>
            <a:endParaRPr lang="ru-RU" sz="2400" b="1" dirty="0" smtClean="0"/>
          </a:p>
          <a:p>
            <a:pPr marL="1314450" lvl="1" indent="-914400">
              <a:buNone/>
            </a:pPr>
            <a:r>
              <a:rPr lang="ru-RU" sz="2400" b="1" dirty="0" smtClean="0"/>
              <a:t>1. Визитная карточка</a:t>
            </a:r>
          </a:p>
          <a:p>
            <a:pPr marL="1314450" lvl="1" indent="-914400">
              <a:buNone/>
            </a:pPr>
            <a:r>
              <a:rPr lang="ru-RU" sz="2400" b="1" dirty="0" smtClean="0"/>
              <a:t>2. Рабочие материалы</a:t>
            </a:r>
          </a:p>
          <a:p>
            <a:pPr marL="1314450" lvl="1" indent="-914400">
              <a:buNone/>
            </a:pPr>
            <a:r>
              <a:rPr lang="ru-RU" sz="2400" b="1" dirty="0" smtClean="0"/>
              <a:t>3. Самообразование</a:t>
            </a:r>
          </a:p>
          <a:p>
            <a:pPr marL="1314450" lvl="1" indent="-914400">
              <a:buNone/>
            </a:pPr>
            <a:r>
              <a:rPr lang="ru-RU" sz="2400" b="1" dirty="0" smtClean="0"/>
              <a:t>  -цель, задачи</a:t>
            </a:r>
          </a:p>
          <a:p>
            <a:pPr marL="1314450" lvl="1" indent="-914400">
              <a:buNone/>
            </a:pPr>
            <a:r>
              <a:rPr lang="ru-RU" sz="2400" b="1" dirty="0" smtClean="0"/>
              <a:t>  -конспект ООД</a:t>
            </a:r>
          </a:p>
          <a:p>
            <a:pPr marL="1314450" lvl="1" indent="-914400">
              <a:buNone/>
            </a:pPr>
            <a:r>
              <a:rPr lang="ru-RU" sz="2400" b="1" dirty="0" smtClean="0"/>
              <a:t> 4.  Методическая Копилка</a:t>
            </a:r>
          </a:p>
          <a:p>
            <a:pPr marL="1314450" lvl="1" indent="-914400">
              <a:buNone/>
            </a:pPr>
            <a:r>
              <a:rPr lang="ru-RU" sz="2400" b="1" dirty="0" smtClean="0"/>
              <a:t>  -работа с детьми</a:t>
            </a:r>
          </a:p>
          <a:p>
            <a:pPr marL="1314450" lvl="1" indent="-914400">
              <a:buNone/>
            </a:pPr>
            <a:r>
              <a:rPr lang="ru-RU" sz="2400" b="1" dirty="0" smtClean="0"/>
              <a:t> 5. Мне интересно</a:t>
            </a:r>
          </a:p>
          <a:p>
            <a:pPr marL="1314450" lvl="1" indent="-914400">
              <a:buNone/>
            </a:pPr>
            <a:r>
              <a:rPr lang="ru-RU" sz="2400" b="1" dirty="0" smtClean="0"/>
              <a:t> </a:t>
            </a:r>
          </a:p>
          <a:p>
            <a:pPr marL="1314450" lvl="1" indent="-914400">
              <a:buNone/>
            </a:pPr>
            <a:r>
              <a:rPr lang="ru-RU" sz="2400" b="1" dirty="0" smtClean="0"/>
              <a:t>  </a:t>
            </a:r>
          </a:p>
          <a:p>
            <a:pPr marL="1314450" lvl="1" indent="-914400"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Grp="1" noChangeArrowheads="1" noChangeShapeType="1" noTextEdit="1"/>
          </p:cNvSpPr>
          <p:nvPr>
            <p:ph type="subTitle" idx="4294967295"/>
          </p:nvPr>
        </p:nvSpPr>
        <p:spPr bwMode="auto">
          <a:xfrm>
            <a:off x="395536" y="1628775"/>
            <a:ext cx="8496944" cy="2016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281"/>
                <a:gd name="adj2" fmla="val -1257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ВИЗИТНАЯ  КАРТОЧКА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6" name="Picture 5" descr="i20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184576" cy="1196752"/>
          </a:xfrm>
          <a:prstGeom prst="rect">
            <a:avLst/>
          </a:prstGeom>
          <a:noFill/>
        </p:spPr>
      </p:pic>
      <p:pic>
        <p:nvPicPr>
          <p:cNvPr id="7" name="Picture 29" descr="i2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013176"/>
            <a:ext cx="3672408" cy="1485131"/>
          </a:xfrm>
          <a:prstGeom prst="rect">
            <a:avLst/>
          </a:prstGeom>
          <a:noFill/>
        </p:spPr>
      </p:pic>
      <p:pic>
        <p:nvPicPr>
          <p:cNvPr id="8" name="Picture 5" descr="62361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1008112" cy="2447925"/>
          </a:xfrm>
          <a:prstGeom prst="rect">
            <a:avLst/>
          </a:prstGeom>
          <a:noFill/>
        </p:spPr>
      </p:pic>
      <p:pic>
        <p:nvPicPr>
          <p:cNvPr id="9" name="Picture 5" descr="62361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933056"/>
            <a:ext cx="949449" cy="2447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  <p:bldP spid="4097" grpId="1" build="p"/>
      <p:bldP spid="4097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1"/>
          <p:cNvSpPr txBox="1">
            <a:spLocks/>
          </p:cNvSpPr>
          <p:nvPr/>
        </p:nvSpPr>
        <p:spPr>
          <a:xfrm>
            <a:off x="611560" y="0"/>
            <a:ext cx="8064896" cy="968227"/>
          </a:xfrm>
          <a:prstGeom prst="rect">
            <a:avLst/>
          </a:prstGeom>
        </p:spPr>
        <p:txBody>
          <a:bodyPr vert="horz" numCol="1" anchor="ctr">
            <a:prstTxWarp prst="textPlain">
              <a:avLst/>
            </a:prstTxWarp>
            <a:normAutofit fontScale="97500"/>
            <a:scene3d>
              <a:camera prst="perspectiveBelow"/>
              <a:lightRig rig="threePt" dir="t"/>
            </a:scene3d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Это Я </a:t>
            </a:r>
            <a:endParaRPr kumimoji="0" lang="ru-RU" sz="1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MG_5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82969" y="1588874"/>
            <a:ext cx="5643602" cy="460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332657"/>
          <a:ext cx="7416824" cy="6280962"/>
        </p:xfrm>
        <a:graphic>
          <a:graphicData uri="http://schemas.openxmlformats.org/drawingml/2006/table">
            <a:tbl>
              <a:tblPr/>
              <a:tblGrid>
                <a:gridCol w="2594372"/>
                <a:gridCol w="4822452"/>
              </a:tblGrid>
              <a:tr h="538300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Дата рождения: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8050" algn="l"/>
                        </a:tabLs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июня1988 год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629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Образование: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8050" algn="l"/>
                        </a:tabLs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год,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«ГБПОУ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СПО «Грозненский педагогический колледж»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»;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Квалификация по диплому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Преподаватель начальных классов.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27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Педагогический стаж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(в данном учреждении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года)</a:t>
                      </a:r>
                      <a:endParaRPr lang="ru-RU" sz="18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401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Место работы:  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бюджетное дошкольное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образовательное учреждение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109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«Ласточка» г. Грозный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522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Занимаемая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должность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Воспитатель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64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Тема самообразования 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«Повышение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 уровня речевого развития детей через все виды деятельности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344"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u="non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Возрастные группы, в которых работал педагог последние три года: </a:t>
                      </a:r>
                      <a:endParaRPr lang="ru-RU" sz="1600" b="1" u="non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73" marR="55673" marT="0" marB="0" anchor="ctr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младшая, средняя и старшая  группы.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673" marR="55673" marT="0" marB="0" anchor="ctr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620021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Grp="1" noChangeArrowheads="1" noChangeShapeType="1" noTextEdit="1"/>
          </p:cNvSpPr>
          <p:nvPr>
            <p:ph type="subTitle" idx="4294967295"/>
          </p:nvPr>
        </p:nvSpPr>
        <p:spPr bwMode="auto">
          <a:xfrm>
            <a:off x="395536" y="1773238"/>
            <a:ext cx="8424936" cy="25193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064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РАБОЧИЕ   МАТЕРИАЛЫ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8" name="Picture 13" descr="flowers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68343" y="404664"/>
            <a:ext cx="1152128" cy="1066800"/>
          </a:xfrm>
          <a:prstGeom prst="rect">
            <a:avLst/>
          </a:prstGeom>
          <a:noFill/>
        </p:spPr>
      </p:pic>
      <p:pic>
        <p:nvPicPr>
          <p:cNvPr id="9" name="Picture 13" descr="flowers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224136" cy="1066800"/>
          </a:xfrm>
          <a:prstGeom prst="rect">
            <a:avLst/>
          </a:prstGeom>
          <a:noFill/>
        </p:spPr>
      </p:pic>
      <p:pic>
        <p:nvPicPr>
          <p:cNvPr id="11" name="Picture 11" descr="i20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6336704" cy="1050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78" grpId="1" build="p"/>
      <p:bldP spid="24578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428736"/>
          <a:ext cx="8501123" cy="4677766"/>
        </p:xfrm>
        <a:graphic>
          <a:graphicData uri="http://schemas.openxmlformats.org/drawingml/2006/table">
            <a:tbl>
              <a:tblPr/>
              <a:tblGrid>
                <a:gridCol w="437988"/>
                <a:gridCol w="3776854"/>
                <a:gridCol w="857256"/>
                <a:gridCol w="1428760"/>
                <a:gridCol w="2000265"/>
              </a:tblGrid>
              <a:tr h="792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курсов повышения квалификации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Вид полученного документа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Воспитательно-образовательный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процесс в дошкольном образовании в условиях введения ФГТ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09.04-19.04. 2012г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свидетельство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Современные технологии и методики работы с детьми дошкольного возраста в соответствии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ФГОС ДО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 07.09 – 21.09. 2015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свидетельство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Современные технологии и методики работы с детьми дошкольного возраста в соответствии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ФГОС ДО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21.11 – 30.11.2018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свидетельство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683511"/>
            <a:ext cx="4230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ПОВЫШЕНИЕ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КВАЛИФИКАЦИИ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1026</Words>
  <Application>Microsoft Office PowerPoint</Application>
  <PresentationFormat>Экран (4:3)</PresentationFormat>
  <Paragraphs>122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ГБдоу №109 «Ласточка» Ахаевой Аминат Султановны</vt:lpstr>
      <vt:lpstr>Педагогическое кредо: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Тема: « Повышение уровня речевого развития детей через все виды деятельности" </vt:lpstr>
      <vt:lpstr>Слайд 13</vt:lpstr>
      <vt:lpstr>Слайд 14</vt:lpstr>
      <vt:lpstr>Слайд 15</vt:lpstr>
      <vt:lpstr>Слайд 16</vt:lpstr>
      <vt:lpstr>Сказка на ладошке </vt:lpstr>
      <vt:lpstr>Психогимнастика для детей дошкольного возраста </vt:lpstr>
      <vt:lpstr>техника тестопластика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№16 «аленушка» шевцовой юлии михайловны</dc:title>
  <dc:creator>Юлия</dc:creator>
  <cp:lastModifiedBy>мадина</cp:lastModifiedBy>
  <cp:revision>61</cp:revision>
  <dcterms:created xsi:type="dcterms:W3CDTF">2013-11-30T04:16:59Z</dcterms:created>
  <dcterms:modified xsi:type="dcterms:W3CDTF">2019-02-08T14:56:46Z</dcterms:modified>
</cp:coreProperties>
</file>