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81" r:id="rId3"/>
    <p:sldId id="258" r:id="rId4"/>
    <p:sldId id="261" r:id="rId5"/>
    <p:sldId id="257" r:id="rId6"/>
    <p:sldId id="259" r:id="rId7"/>
    <p:sldId id="286" r:id="rId8"/>
    <p:sldId id="267" r:id="rId9"/>
    <p:sldId id="260" r:id="rId10"/>
    <p:sldId id="285" r:id="rId11"/>
    <p:sldId id="266" r:id="rId12"/>
    <p:sldId id="268" r:id="rId13"/>
    <p:sldId id="274" r:id="rId14"/>
    <p:sldId id="284" r:id="rId15"/>
    <p:sldId id="287" r:id="rId16"/>
    <p:sldId id="275" r:id="rId17"/>
    <p:sldId id="277" r:id="rId18"/>
    <p:sldId id="280" r:id="rId19"/>
    <p:sldId id="283" r:id="rId20"/>
    <p:sldId id="273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-90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5DF2D-A85F-4F37-9560-ACA81948A334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50BE396-E644-47A7-B631-C6332759ED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5DF2D-A85F-4F37-9560-ACA81948A334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450BE396-E644-47A7-B631-C6332759ED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5DF2D-A85F-4F37-9560-ACA81948A334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396-E644-47A7-B631-C6332759ED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5DF2D-A85F-4F37-9560-ACA81948A334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396-E644-47A7-B631-C6332759ED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5DF2D-A85F-4F37-9560-ACA81948A334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450BE396-E644-47A7-B631-C6332759ED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5DF2D-A85F-4F37-9560-ACA81948A334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396-E644-47A7-B631-C6332759ED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5DF2D-A85F-4F37-9560-ACA81948A334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396-E644-47A7-B631-C6332759ED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5DF2D-A85F-4F37-9560-ACA81948A334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396-E644-47A7-B631-C6332759ED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5DF2D-A85F-4F37-9560-ACA81948A334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396-E644-47A7-B631-C6332759ED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5DF2D-A85F-4F37-9560-ACA81948A334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396-E644-47A7-B631-C6332759ED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25DF2D-A85F-4F37-9560-ACA81948A334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BE396-E644-47A7-B631-C6332759EDA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025DF2D-A85F-4F37-9560-ACA81948A334}" type="datetimeFigureOut">
              <a:rPr lang="ru-RU" smtClean="0"/>
              <a:pPr/>
              <a:t>08.02.2019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450BE396-E644-47A7-B631-C6332759EDA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smiles.33b.ru/smile.122524.html" TargetMode="External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85800" y="548680"/>
            <a:ext cx="7918648" cy="230425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ru-RU" sz="6000" dirty="0" smtClean="0">
                <a:latin typeface="FangSong" pitchFamily="49" charset="-122"/>
                <a:ea typeface="FangSong" pitchFamily="49" charset="-122"/>
              </a:rPr>
              <a:t>ПОРТФОЛИО</a:t>
            </a:r>
          </a:p>
          <a:p>
            <a:pPr algn="ctr">
              <a:buNone/>
            </a:pPr>
            <a:r>
              <a:rPr lang="ru-RU" sz="5400" dirty="0" smtClean="0">
                <a:latin typeface="FangSong" pitchFamily="49" charset="-122"/>
                <a:ea typeface="FangSong" pitchFamily="49" charset="-122"/>
              </a:rPr>
              <a:t>ВОСПИТАТЕЛЯ</a:t>
            </a:r>
            <a:endParaRPr lang="ru-RU" sz="5400" dirty="0">
              <a:latin typeface="FangSong" pitchFamily="49" charset="-122"/>
              <a:ea typeface="FangSong" pitchFamily="49" charset="-122"/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ctrTitle" idx="4294967295"/>
          </p:nvPr>
        </p:nvSpPr>
        <p:spPr>
          <a:xfrm>
            <a:off x="685800" y="3356992"/>
            <a:ext cx="7918648" cy="2862387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  <a:latin typeface="Segoe Print" pitchFamily="2" charset="0"/>
              </a:rPr>
              <a:t>ГБдоу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Segoe Print" pitchFamily="2" charset="0"/>
              </a:rPr>
              <a:t> №109 «Ласточка»</a:t>
            </a:r>
            <a:b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Segoe Print" pitchFamily="2" charset="0"/>
              </a:rPr>
            </a:b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  <a:latin typeface="Segoe Print" pitchFamily="2" charset="0"/>
              </a:rPr>
              <a:t>Ахаевой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Segoe Print" pitchFamily="2" charset="0"/>
              </a:rPr>
              <a:t> </a:t>
            </a: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  <a:latin typeface="Segoe Print" pitchFamily="2" charset="0"/>
              </a:rPr>
              <a:t>Аминат</a:t>
            </a:r>
            <a:r>
              <a:rPr lang="ru-RU" dirty="0" smtClean="0">
                <a:solidFill>
                  <a:schemeClr val="accent3">
                    <a:lumMod val="50000"/>
                  </a:schemeClr>
                </a:solidFill>
                <a:latin typeface="Segoe Print" pitchFamily="2" charset="0"/>
              </a:rPr>
              <a:t> </a:t>
            </a:r>
            <a:r>
              <a:rPr lang="ru-RU" dirty="0" err="1" smtClean="0">
                <a:solidFill>
                  <a:schemeClr val="accent3">
                    <a:lumMod val="50000"/>
                  </a:schemeClr>
                </a:solidFill>
                <a:latin typeface="Segoe Print" pitchFamily="2" charset="0"/>
              </a:rPr>
              <a:t>Султановны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Segoe Print" pitchFamily="2" charset="0"/>
            </a:endParaRPr>
          </a:p>
        </p:txBody>
      </p:sp>
    </p:spTree>
  </p:cSld>
  <p:clrMapOvr>
    <a:masterClrMapping/>
  </p:clrMapOvr>
  <p:transition spd="slow" advClick="0" advTm="13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Педагогическое кредо: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Gungsuh" pitchFamily="18" charset="-127"/>
                <a:ea typeface="Gungsuh" pitchFamily="18" charset="-127"/>
              </a:rPr>
              <a:t>Воспитатель должен быть тем, </a:t>
            </a:r>
          </a:p>
          <a:p>
            <a:pPr>
              <a:buNone/>
            </a:pPr>
            <a:r>
              <a:rPr lang="ru-RU" dirty="0" smtClean="0">
                <a:latin typeface="Gungsuh" pitchFamily="18" charset="-127"/>
                <a:ea typeface="Gungsuh" pitchFamily="18" charset="-127"/>
              </a:rPr>
              <a:t>Кем он хочет сделать воспитанника.</a:t>
            </a:r>
          </a:p>
          <a:p>
            <a:pPr algn="r">
              <a:buNone/>
            </a:pPr>
            <a:r>
              <a:rPr lang="ru-RU" dirty="0" smtClean="0"/>
              <a:t>(В.Даль)</a:t>
            </a:r>
          </a:p>
          <a:p>
            <a:pPr algn="r">
              <a:buNone/>
            </a:pPr>
            <a:endParaRPr lang="ru-RU" dirty="0" smtClean="0"/>
          </a:p>
          <a:p>
            <a:pPr algn="r">
              <a:buNone/>
            </a:pPr>
            <a:endParaRPr lang="ru-RU" dirty="0" smtClean="0"/>
          </a:p>
          <a:p>
            <a:pPr algn="r">
              <a:buNone/>
            </a:pPr>
            <a:endParaRPr lang="ru-RU" dirty="0" smtClean="0"/>
          </a:p>
          <a:p>
            <a:pPr algn="r"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9" name="Picture 15" descr="people072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05064"/>
            <a:ext cx="2448272" cy="230425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</p:cSld>
  <p:clrMapOvr>
    <a:masterClrMapping/>
  </p:clrMapOvr>
  <p:transition advClick="0" advTm="20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2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3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4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8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8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9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8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Содержание</a:t>
            </a:r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899174"/>
          </a:xfrm>
        </p:spPr>
        <p:txBody>
          <a:bodyPr>
            <a:normAutofit/>
          </a:bodyPr>
          <a:lstStyle/>
          <a:p>
            <a:pPr marL="1314450" lvl="1" indent="-914400">
              <a:buNone/>
            </a:pPr>
            <a:endParaRPr lang="ru-RU" sz="2400" b="1" dirty="0" smtClean="0"/>
          </a:p>
          <a:p>
            <a:pPr marL="1314450" lvl="1" indent="-914400">
              <a:buNone/>
            </a:pPr>
            <a:r>
              <a:rPr lang="ru-RU" sz="2400" b="1" dirty="0" smtClean="0"/>
              <a:t>1. Визитная карточка</a:t>
            </a:r>
          </a:p>
          <a:p>
            <a:pPr marL="1314450" lvl="1" indent="-914400">
              <a:buNone/>
            </a:pPr>
            <a:r>
              <a:rPr lang="ru-RU" sz="2400" b="1" dirty="0" smtClean="0"/>
              <a:t>2. Рабочие материалы</a:t>
            </a:r>
          </a:p>
          <a:p>
            <a:pPr marL="1314450" lvl="1" indent="-914400">
              <a:buNone/>
            </a:pPr>
            <a:r>
              <a:rPr lang="ru-RU" sz="2400" b="1" dirty="0" smtClean="0"/>
              <a:t>3. Самообразование</a:t>
            </a:r>
          </a:p>
          <a:p>
            <a:pPr marL="1314450" lvl="1" indent="-914400">
              <a:buNone/>
            </a:pPr>
            <a:r>
              <a:rPr lang="ru-RU" sz="2400" b="1" dirty="0" smtClean="0"/>
              <a:t>  -цель, задачи</a:t>
            </a:r>
          </a:p>
          <a:p>
            <a:pPr marL="1314450" lvl="1" indent="-914400">
              <a:buNone/>
            </a:pPr>
            <a:r>
              <a:rPr lang="ru-RU" sz="2400" b="1" dirty="0" smtClean="0"/>
              <a:t>  -конспект ООД</a:t>
            </a:r>
          </a:p>
          <a:p>
            <a:pPr marL="1314450" lvl="1" indent="-914400">
              <a:buNone/>
            </a:pPr>
            <a:r>
              <a:rPr lang="ru-RU" sz="2400" b="1" dirty="0" smtClean="0"/>
              <a:t> 4.  Методическая Копилка</a:t>
            </a:r>
          </a:p>
          <a:p>
            <a:pPr marL="1314450" lvl="1" indent="-914400">
              <a:buNone/>
            </a:pPr>
            <a:r>
              <a:rPr lang="ru-RU" sz="2400" b="1" dirty="0" smtClean="0"/>
              <a:t>  -работа с детьми</a:t>
            </a:r>
          </a:p>
          <a:p>
            <a:pPr marL="1314450" lvl="1" indent="-914400">
              <a:buNone/>
            </a:pPr>
            <a:r>
              <a:rPr lang="ru-RU" sz="2400" b="1" dirty="0" smtClean="0"/>
              <a:t> 5. Мне интересно</a:t>
            </a:r>
          </a:p>
          <a:p>
            <a:pPr marL="1314450" lvl="1" indent="-914400">
              <a:buNone/>
            </a:pPr>
            <a:r>
              <a:rPr lang="ru-RU" sz="2400" b="1" dirty="0" smtClean="0"/>
              <a:t> </a:t>
            </a:r>
          </a:p>
          <a:p>
            <a:pPr marL="1314450" lvl="1" indent="-914400">
              <a:buNone/>
            </a:pPr>
            <a:r>
              <a:rPr lang="ru-RU" sz="2400" b="1" dirty="0" smtClean="0"/>
              <a:t>  </a:t>
            </a:r>
          </a:p>
          <a:p>
            <a:pPr marL="1314450" lvl="1" indent="-914400">
              <a:buNone/>
            </a:pPr>
            <a:endParaRPr lang="ru-RU" sz="1800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advClick="0" advTm="15000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000"/>
                            </p:stCondLst>
                            <p:childTnLst>
                              <p:par>
                                <p:cTn id="8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2000"/>
                            </p:stCondLst>
                            <p:childTnLst>
                              <p:par>
                                <p:cTn id="9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18000"/>
                            </p:stCondLst>
                            <p:childTnLst>
                              <p:par>
                                <p:cTn id="148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6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22000"/>
                            </p:stCondLst>
                            <p:childTnLst>
                              <p:par>
                                <p:cTn id="182" presetID="55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3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WordArt 1"/>
          <p:cNvSpPr>
            <a:spLocks noGrp="1" noChangeArrowheads="1" noChangeShapeType="1" noTextEdit="1"/>
          </p:cNvSpPr>
          <p:nvPr>
            <p:ph type="subTitle" idx="4294967295"/>
          </p:nvPr>
        </p:nvSpPr>
        <p:spPr bwMode="auto">
          <a:xfrm>
            <a:off x="395536" y="1628775"/>
            <a:ext cx="8496944" cy="201612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2281"/>
                <a:gd name="adj2" fmla="val -1257"/>
              </a:avLst>
            </a:prstTxWarp>
          </a:bodyPr>
          <a:lstStyle/>
          <a:p>
            <a:pPr algn="ctr" rtl="0">
              <a:buNone/>
            </a:pPr>
            <a:r>
              <a:rPr lang="ru-RU" sz="3600" b="1" kern="10" spc="-360" dirty="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ВИЗИТНАЯ  КАРТОЧКА</a:t>
            </a:r>
            <a:endParaRPr lang="ru-RU" sz="3600" b="1" kern="10" spc="-36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  <p:pic>
        <p:nvPicPr>
          <p:cNvPr id="6" name="Picture 5" descr="i2021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744" y="0"/>
            <a:ext cx="5184576" cy="1196752"/>
          </a:xfrm>
          <a:prstGeom prst="rect">
            <a:avLst/>
          </a:prstGeom>
          <a:noFill/>
        </p:spPr>
      </p:pic>
      <p:pic>
        <p:nvPicPr>
          <p:cNvPr id="7" name="Picture 29" descr="i200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5013176"/>
            <a:ext cx="3672408" cy="1485131"/>
          </a:xfrm>
          <a:prstGeom prst="rect">
            <a:avLst/>
          </a:prstGeom>
          <a:noFill/>
        </p:spPr>
      </p:pic>
      <p:pic>
        <p:nvPicPr>
          <p:cNvPr id="8" name="Picture 5" descr="623614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3933056"/>
            <a:ext cx="1008112" cy="2447925"/>
          </a:xfrm>
          <a:prstGeom prst="rect">
            <a:avLst/>
          </a:prstGeom>
          <a:noFill/>
        </p:spPr>
      </p:pic>
      <p:pic>
        <p:nvPicPr>
          <p:cNvPr id="9" name="Picture 5" descr="6236142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3933056"/>
            <a:ext cx="949449" cy="2447925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8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7" grpId="0" build="p"/>
      <p:bldP spid="4097" grpId="1" build="p"/>
      <p:bldP spid="4097" grpId="2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1"/>
          <p:cNvSpPr txBox="1">
            <a:spLocks/>
          </p:cNvSpPr>
          <p:nvPr/>
        </p:nvSpPr>
        <p:spPr>
          <a:xfrm>
            <a:off x="611560" y="0"/>
            <a:ext cx="8064896" cy="968227"/>
          </a:xfrm>
          <a:prstGeom prst="rect">
            <a:avLst/>
          </a:prstGeom>
        </p:spPr>
        <p:txBody>
          <a:bodyPr vert="horz" numCol="1" anchor="ctr">
            <a:prstTxWarp prst="textPlain">
              <a:avLst/>
            </a:prstTxWarp>
            <a:normAutofit fontScale="97500"/>
            <a:scene3d>
              <a:camera prst="perspectiveBelow"/>
              <a:lightRig rig="threePt" dir="t"/>
            </a:scene3d>
          </a:bodyPr>
          <a:lstStyle/>
          <a:p>
            <a:pPr marL="484632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0" dirty="0" smtClean="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Это Я </a:t>
            </a:r>
            <a:endParaRPr kumimoji="0" lang="ru-RU" sz="100" b="0" i="0" u="none" strike="noStrike" kern="1200" cap="none" spc="0" normalizeH="0" baseline="0" noProof="0" dirty="0">
              <a:ln w="6350">
                <a:solidFill>
                  <a:schemeClr val="accent1">
                    <a:shade val="43000"/>
                  </a:schemeClr>
                </a:solidFill>
              </a:ln>
              <a:solidFill>
                <a:schemeClr val="accent1">
                  <a:tint val="83000"/>
                  <a:satMod val="150000"/>
                </a:schemeClr>
              </a:solidFill>
              <a:effectLst>
                <a:outerShdw blurRad="26000" dist="26000" dir="145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Рисунок 3" descr="IMG_525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5400000">
            <a:off x="1982969" y="1588874"/>
            <a:ext cx="5643602" cy="4608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13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71600" y="332657"/>
          <a:ext cx="7416824" cy="6280962"/>
        </p:xfrm>
        <a:graphic>
          <a:graphicData uri="http://schemas.openxmlformats.org/drawingml/2006/table">
            <a:tbl>
              <a:tblPr/>
              <a:tblGrid>
                <a:gridCol w="2594372"/>
                <a:gridCol w="4822452"/>
              </a:tblGrid>
              <a:tr h="538300">
                <a:tc>
                  <a:txBody>
                    <a:bodyPr/>
                    <a:lstStyle/>
                    <a:p>
                      <a:pPr indent="1143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/>
                          <a:ea typeface="Times New Roman"/>
                        </a:rPr>
                        <a:t>Дата рождения: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5673" marR="55673" marT="0" marB="0" anchor="ctr">
                    <a:lnL w="381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8050" algn="l"/>
                        </a:tabLst>
                      </a:pPr>
                      <a:r>
                        <a:rPr lang="ru-RU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17</a:t>
                      </a:r>
                      <a:r>
                        <a:rPr lang="ru-RU" sz="1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 июня1988 год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673" marR="55673" marT="0" marB="0" anchor="ctr">
                    <a:lnL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13629">
                <a:tc>
                  <a:txBody>
                    <a:bodyPr/>
                    <a:lstStyle/>
                    <a:p>
                      <a:pPr indent="1143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/>
                          <a:ea typeface="Times New Roman"/>
                        </a:rPr>
                        <a:t>Образование: 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5673" marR="55673" marT="0" marB="0" anchor="ctr">
                    <a:lnL w="381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08050" algn="l"/>
                        </a:tabLst>
                      </a:pPr>
                      <a:r>
                        <a:rPr lang="ru-RU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2017 </a:t>
                      </a:r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год, </a:t>
                      </a:r>
                      <a:r>
                        <a:rPr lang="ru-RU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«ГБПОУ</a:t>
                      </a:r>
                      <a:r>
                        <a:rPr lang="ru-RU" sz="1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 СПО «Грозненский педагогический колледж» </a:t>
                      </a:r>
                      <a:r>
                        <a:rPr lang="ru-RU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»; </a:t>
                      </a:r>
                      <a:r>
                        <a:rPr lang="ru-RU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Квалификация по диплому </a:t>
                      </a:r>
                      <a:r>
                        <a:rPr lang="ru-RU" sz="1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 Преподаватель начальных классов.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673" marR="55673" marT="0" marB="0" anchor="ctr">
                    <a:lnL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0827">
                <a:tc>
                  <a:txBody>
                    <a:bodyPr/>
                    <a:lstStyle/>
                    <a:p>
                      <a:pPr indent="1143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/>
                          <a:ea typeface="Times New Roman"/>
                        </a:rPr>
                        <a:t>Педагогический стаж</a:t>
                      </a:r>
                      <a:endParaRPr lang="ru-RU" sz="18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5673" marR="55673" marT="0" marB="0" anchor="ctr">
                    <a:lnL w="381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7 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(в данном учреждении </a:t>
                      </a:r>
                      <a:r>
                        <a:rPr lang="ru-RU" sz="1800" b="1" dirty="0" smtClean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7 </a:t>
                      </a:r>
                      <a:r>
                        <a:rPr lang="ru-RU" sz="1800" b="1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</a:rPr>
                        <a:t>года)</a:t>
                      </a:r>
                      <a:endParaRPr lang="ru-RU" sz="180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/>
                        <a:ea typeface="Times New Roman"/>
                      </a:endParaRPr>
                    </a:p>
                  </a:txBody>
                  <a:tcPr marL="55673" marR="55673" marT="0" marB="0" anchor="ctr">
                    <a:lnL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0401">
                <a:tc>
                  <a:txBody>
                    <a:bodyPr/>
                    <a:lstStyle/>
                    <a:p>
                      <a:pPr indent="1143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/>
                          <a:ea typeface="Times New Roman"/>
                        </a:rPr>
                        <a:t>Место работы:  </a:t>
                      </a:r>
                      <a:endParaRPr lang="ru-RU" sz="180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5673" marR="55673" marT="0" marB="0" anchor="ctr">
                    <a:lnL w="381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Государственное бюджетное дошкольное</a:t>
                      </a:r>
                      <a:r>
                        <a:rPr lang="ru-RU" sz="1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 образовательное учреждение </a:t>
                      </a:r>
                      <a:r>
                        <a:rPr lang="ru-RU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r>
                        <a:rPr lang="ru-RU" sz="1800" b="1" baseline="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 109 </a:t>
                      </a:r>
                      <a:r>
                        <a:rPr lang="ru-RU" sz="18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/>
                          <a:ea typeface="Times New Roman"/>
                          <a:cs typeface="Times New Roman"/>
                        </a:rPr>
                        <a:t> «Ласточка» г. Грозный</a:t>
                      </a:r>
                      <a:endParaRPr lang="ru-RU" sz="180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55673" marR="55673" marT="0" marB="0" anchor="ctr">
                    <a:lnL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6522">
                <a:tc>
                  <a:txBody>
                    <a:bodyPr/>
                    <a:lstStyle/>
                    <a:p>
                      <a:pPr indent="1143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/>
                          <a:ea typeface="Times New Roman"/>
                        </a:rPr>
                        <a:t>Занимаемая 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indent="1143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/>
                          <a:ea typeface="Times New Roman"/>
                        </a:rPr>
                        <a:t>должность 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5673" marR="55673" marT="0" marB="0" anchor="ctr">
                    <a:lnL w="381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/>
                          <a:ea typeface="Times New Roman"/>
                        </a:rPr>
                        <a:t>Воспитатель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5673" marR="55673" marT="0" marB="0" anchor="ctr">
                    <a:lnL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664">
                <a:tc>
                  <a:txBody>
                    <a:bodyPr/>
                    <a:lstStyle/>
                    <a:p>
                      <a:pPr indent="1143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/>
                          <a:ea typeface="Times New Roman"/>
                        </a:rPr>
                        <a:t>Тема самообразования  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5673" marR="55673" marT="0" marB="0" anchor="ctr">
                    <a:lnL w="381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/>
                          <a:ea typeface="Times New Roman"/>
                        </a:rPr>
                        <a:t>«Повышение</a:t>
                      </a:r>
                      <a:r>
                        <a:rPr lang="ru-RU" sz="1800" b="1" baseline="0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/>
                          <a:ea typeface="Times New Roman"/>
                        </a:rPr>
                        <a:t> уровня речевого развития детей через все виды деятельности</a:t>
                      </a:r>
                      <a:r>
                        <a:rPr lang="ru-RU" sz="1800" b="1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Times New Roman"/>
                          <a:ea typeface="Times New Roman"/>
                        </a:rPr>
                        <a:t>»</a:t>
                      </a: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5673" marR="55673" marT="0" marB="0" anchor="ctr">
                    <a:lnL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4344">
                <a:tc>
                  <a:txBody>
                    <a:bodyPr/>
                    <a:lstStyle/>
                    <a:p>
                      <a:pPr indent="1143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ru-RU" sz="1600" b="1" u="none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Возрастные группы, в которых работал педагог последние три года: </a:t>
                      </a:r>
                      <a:endParaRPr lang="ru-RU" sz="1600" b="1" u="non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55673" marR="55673" marT="0" marB="0" anchor="ctr">
                    <a:lnL w="381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kern="12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2 младшая, средняя и старшая  группы.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55673" marR="55673" marT="0" marB="0" anchor="ctr">
                    <a:lnL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66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 advClick="0" advTm="30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530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57224" y="428604"/>
            <a:ext cx="7620021" cy="5715016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WordArt 2"/>
          <p:cNvSpPr>
            <a:spLocks noGrp="1" noChangeArrowheads="1" noChangeShapeType="1" noTextEdit="1"/>
          </p:cNvSpPr>
          <p:nvPr>
            <p:ph type="subTitle" idx="4294967295"/>
          </p:nvPr>
        </p:nvSpPr>
        <p:spPr bwMode="auto">
          <a:xfrm>
            <a:off x="395536" y="1773238"/>
            <a:ext cx="8424936" cy="2519362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-1064"/>
              </a:avLst>
            </a:prstTxWarp>
          </a:bodyPr>
          <a:lstStyle/>
          <a:p>
            <a:pPr algn="ctr" rtl="0">
              <a:buNone/>
            </a:pPr>
            <a:r>
              <a:rPr lang="ru-RU" sz="3600" b="1" kern="10" spc="-360" dirty="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РАБОЧИЕ   МАТЕРИАЛЫ</a:t>
            </a:r>
            <a:endParaRPr lang="ru-RU" sz="3600" b="1" kern="10" spc="-36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  <p:pic>
        <p:nvPicPr>
          <p:cNvPr id="8" name="Picture 13" descr="flowers2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7668343" y="404664"/>
            <a:ext cx="1152128" cy="1066800"/>
          </a:xfrm>
          <a:prstGeom prst="rect">
            <a:avLst/>
          </a:prstGeom>
          <a:noFill/>
        </p:spPr>
      </p:pic>
      <p:pic>
        <p:nvPicPr>
          <p:cNvPr id="9" name="Picture 13" descr="flowers26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1224136" cy="1066800"/>
          </a:xfrm>
          <a:prstGeom prst="rect">
            <a:avLst/>
          </a:prstGeom>
          <a:noFill/>
        </p:spPr>
      </p:pic>
      <p:pic>
        <p:nvPicPr>
          <p:cNvPr id="11" name="Picture 11" descr="i2032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5301208"/>
            <a:ext cx="6336704" cy="105003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5" presetClass="exit" presetSubtype="0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5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8" grpId="0" build="p"/>
      <p:bldP spid="24578" grpId="1" build="p"/>
      <p:bldP spid="24578" grpId="2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28596" y="1428736"/>
          <a:ext cx="8501123" cy="4677766"/>
        </p:xfrm>
        <a:graphic>
          <a:graphicData uri="http://schemas.openxmlformats.org/drawingml/2006/table">
            <a:tbl>
              <a:tblPr/>
              <a:tblGrid>
                <a:gridCol w="437988"/>
                <a:gridCol w="3776854"/>
                <a:gridCol w="857256"/>
                <a:gridCol w="1428760"/>
                <a:gridCol w="2000265"/>
              </a:tblGrid>
              <a:tr h="79209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/</a:t>
                      </a:r>
                      <a:r>
                        <a:rPr lang="ru-RU" sz="1800" dirty="0" err="1">
                          <a:latin typeface="Times New Roman"/>
                          <a:ea typeface="Times New Roman"/>
                          <a:cs typeface="Times New Roman"/>
                        </a:rPr>
                        <a:t>п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Название курсов повышения квалификации</a:t>
                      </a: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Количество часов</a:t>
                      </a: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Сроки</a:t>
                      </a: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latin typeface="Times New Roman"/>
                          <a:ea typeface="Times New Roman"/>
                          <a:cs typeface="Times New Roman"/>
                        </a:rPr>
                        <a:t>Вид полученного документа </a:t>
                      </a: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730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Воспитательно-образовательный</a:t>
                      </a:r>
                      <a:r>
                        <a:rPr lang="ru-RU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процесс в дошкольном образовании в условиях введения ФГТ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72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С </a:t>
                      </a: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09.04-19.04. 2012г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latin typeface="Times New Roman"/>
                          <a:ea typeface="Times New Roman"/>
                          <a:cs typeface="Times New Roman"/>
                        </a:rPr>
                        <a:t>свидетельство</a:t>
                      </a: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332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Современные технологии и методики работы с детьми дошкольного возраста в соответствии</a:t>
                      </a:r>
                      <a:r>
                        <a:rPr lang="ru-RU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с ФГОС ДО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144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С 07.09 – 21.09. 2015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свидетельство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8417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Современные технологии и методики работы с детьми дошкольного возраста в соответствии</a:t>
                      </a:r>
                      <a:r>
                        <a:rPr lang="ru-RU" sz="1800" baseline="0" dirty="0" smtClean="0">
                          <a:latin typeface="Times New Roman"/>
                          <a:ea typeface="Times New Roman"/>
                          <a:cs typeface="Times New Roman"/>
                        </a:rPr>
                        <a:t> с ФГОС ДО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72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21.11 – 30.11.2018 </a:t>
                      </a: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свидетельство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23728" y="683511"/>
            <a:ext cx="423078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ПОВЫШЕНИЕ</a:t>
            </a:r>
            <a:r>
              <a:rPr kumimoji="0" lang="ru-RU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КВАЛИФИКАЦИИ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Click="0" advTm="2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MG_516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718215">
            <a:off x="4453813" y="500377"/>
            <a:ext cx="4426126" cy="3319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IMG_5167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35624">
            <a:off x="-83133" y="480867"/>
            <a:ext cx="4429124" cy="3321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IMG_516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14546" y="3536157"/>
            <a:ext cx="4429124" cy="3321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WordArt 2"/>
          <p:cNvSpPr>
            <a:spLocks noGrp="1" noChangeArrowheads="1" noChangeShapeType="1" noTextEdit="1"/>
          </p:cNvSpPr>
          <p:nvPr>
            <p:ph type="subTitle" idx="4294967295"/>
          </p:nvPr>
        </p:nvSpPr>
        <p:spPr bwMode="auto">
          <a:xfrm>
            <a:off x="685800" y="1412875"/>
            <a:ext cx="7990656" cy="2592388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-2235"/>
              </a:avLst>
            </a:prstTxWarp>
          </a:bodyPr>
          <a:lstStyle/>
          <a:p>
            <a:pPr algn="ctr" rtl="0">
              <a:buNone/>
            </a:pPr>
            <a:r>
              <a:rPr lang="ru-RU" sz="3600" b="1" kern="10" spc="-360" dirty="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САМООБРАЗОВАНИЕ</a:t>
            </a:r>
            <a:endParaRPr lang="ru-RU" sz="3600" b="1" kern="10" spc="-36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  <p:pic>
        <p:nvPicPr>
          <p:cNvPr id="8" name="Picture 29" descr="блестящие картинки - цветы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4149080"/>
            <a:ext cx="1390650" cy="2448272"/>
          </a:xfrm>
          <a:prstGeom prst="rect">
            <a:avLst/>
          </a:prstGeom>
          <a:noFill/>
        </p:spPr>
      </p:pic>
      <p:pic>
        <p:nvPicPr>
          <p:cNvPr id="9" name="Picture 29" descr="блестящие картинки - цветы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539552" y="4149080"/>
            <a:ext cx="1440160" cy="2376264"/>
          </a:xfrm>
          <a:prstGeom prst="rect">
            <a:avLst/>
          </a:prstGeom>
          <a:noFill/>
        </p:spPr>
      </p:pic>
      <p:pic>
        <p:nvPicPr>
          <p:cNvPr id="10" name="Picture 9" descr="bird1-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0"/>
            <a:ext cx="1219200" cy="1209675"/>
          </a:xfrm>
          <a:prstGeom prst="rect">
            <a:avLst/>
          </a:prstGeom>
          <a:noFill/>
        </p:spPr>
      </p:pic>
      <p:pic>
        <p:nvPicPr>
          <p:cNvPr id="11" name="Picture 9" descr="bird1-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7452320" y="0"/>
            <a:ext cx="1301080" cy="1209675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332656"/>
            <a:ext cx="8686800" cy="965792"/>
          </a:xfrm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ea typeface="DFKai-SB" pitchFamily="65" charset="-120"/>
              </a:rPr>
              <a:t>Тема: « Повышение уровня речевого развития детей через все виды деятельности"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b="1" u="sng" dirty="0" smtClean="0"/>
              <a:t>Цель</a:t>
            </a:r>
            <a:r>
              <a:rPr lang="ru-RU" b="1" dirty="0" smtClean="0"/>
              <a:t>:</a:t>
            </a:r>
          </a:p>
          <a:p>
            <a:pPr>
              <a:buNone/>
            </a:pPr>
            <a:r>
              <a:rPr lang="ru-RU" dirty="0" smtClean="0"/>
              <a:t> 1) Помочь воспитателям способствованию </a:t>
            </a:r>
            <a:r>
              <a:rPr lang="ru-RU" dirty="0" smtClean="0"/>
              <a:t>освоению </a:t>
            </a:r>
            <a:r>
              <a:rPr lang="ru-RU" dirty="0" smtClean="0"/>
              <a:t>речи ребенком и как средства общения и познания, и как средства регулирования собственного поведения;</a:t>
            </a:r>
          </a:p>
          <a:p>
            <a:pPr>
              <a:buNone/>
            </a:pPr>
            <a:r>
              <a:rPr lang="ru-RU" dirty="0" smtClean="0"/>
              <a:t>2)  Оказать содействие в создании условий для развития речи детей в общении со взрослыми и сверстниками.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ru-RU" b="1" u="sng" dirty="0" smtClean="0"/>
              <a:t> Задачи:    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1. Расширение и активизация речевого запаса детей на основе углубления представлений об окружающем;</a:t>
            </a:r>
          </a:p>
          <a:p>
            <a:pPr>
              <a:buNone/>
            </a:pPr>
            <a:r>
              <a:rPr lang="ru-RU" dirty="0" smtClean="0"/>
              <a:t> 2. Развитие у детей способности применять сформированные умения и навыки связной речи в различных ситуациях общения;</a:t>
            </a:r>
          </a:p>
          <a:p>
            <a:pPr>
              <a:buNone/>
            </a:pPr>
            <a:r>
              <a:rPr lang="ru-RU" dirty="0" smtClean="0"/>
              <a:t> 3. Формирование правильной устной речи детей на основе овладения ими литературным языком своего народа.</a:t>
            </a:r>
          </a:p>
          <a:p>
            <a:pPr>
              <a:buNone/>
            </a:pPr>
            <a:r>
              <a:rPr lang="ru-RU" b="1" dirty="0" smtClean="0"/>
              <a:t> 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 advClick="0" advTm="3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JHPS61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285728"/>
            <a:ext cx="8358214" cy="6268661"/>
          </a:xfrm>
          <a:prstGeom prst="rect">
            <a:avLst/>
          </a:prstGeom>
        </p:spPr>
      </p:pic>
    </p:spTree>
  </p:cSld>
  <p:clrMapOvr>
    <a:masterClrMapping/>
  </p:clrMapOvr>
  <p:transition advClick="0" advTm="35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UDRU676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660778"/>
            <a:ext cx="7215238" cy="54114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IMG_E517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16200000">
            <a:off x="1631132" y="-559618"/>
            <a:ext cx="5929330" cy="79057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899592" y="1772816"/>
            <a:ext cx="7517010" cy="2478534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2740"/>
                <a:gd name="adj2" fmla="val -1931"/>
              </a:avLst>
            </a:prstTxWarp>
          </a:bodyPr>
          <a:lstStyle/>
          <a:p>
            <a:pPr algn="ctr" rtl="0"/>
            <a:r>
              <a:rPr lang="ru-RU" sz="3600" b="1" kern="10" spc="-360" dirty="0" smtClean="0">
                <a:ln w="12700" algn="ctr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МНЕ   ИНТЕРЕСНО</a:t>
            </a:r>
            <a:endParaRPr lang="ru-RU" sz="3600" b="1" kern="10" spc="-360" dirty="0">
              <a:ln w="12700" algn="ctr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  <p:pic>
        <p:nvPicPr>
          <p:cNvPr id="9" name="Picture 13" descr="i1988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3059832" cy="1412776"/>
          </a:xfrm>
          <a:prstGeom prst="rect">
            <a:avLst/>
          </a:prstGeom>
          <a:noFill/>
        </p:spPr>
      </p:pic>
      <p:pic>
        <p:nvPicPr>
          <p:cNvPr id="10" name="Picture 13" descr="i1988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6012160" y="4869160"/>
            <a:ext cx="3131840" cy="1728192"/>
          </a:xfrm>
          <a:prstGeom prst="rect">
            <a:avLst/>
          </a:prstGeom>
          <a:noFill/>
        </p:spPr>
      </p:pic>
      <p:pic>
        <p:nvPicPr>
          <p:cNvPr id="11" name="Picture 12" descr="bird1-15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941168"/>
            <a:ext cx="1944216" cy="1916832"/>
          </a:xfrm>
          <a:prstGeom prst="rect">
            <a:avLst/>
          </a:prstGeom>
          <a:noFill/>
        </p:spPr>
      </p:pic>
      <p:pic>
        <p:nvPicPr>
          <p:cNvPr id="12" name="Picture 12" descr="bird1-15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804248" y="0"/>
            <a:ext cx="2339752" cy="1556792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0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4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3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6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/>
      <p:bldP spid="1026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Сказка на ладошке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Пальчики рассказывают сказки. </a:t>
            </a:r>
          </a:p>
          <a:p>
            <a:pPr>
              <a:buNone/>
            </a:pPr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   Где только ни побывали наши любознательные пальчики, что только ни повидали. Многое узнали и многому научились. Теперь все, что захотят, могут они показать. Даже показывать живые картинки к знакомым сказкам, превращая их в настоящие спектакли. </a:t>
            </a:r>
          </a:p>
          <a:p>
            <a:pPr>
              <a:buNone/>
            </a:pPr>
            <a:r>
              <a:rPr lang="ru-RU" sz="6200" dirty="0" smtClean="0">
                <a:latin typeface="Times New Roman" pitchFamily="18" charset="0"/>
                <a:cs typeface="Times New Roman" pitchFamily="18" charset="0"/>
              </a:rPr>
              <a:t>    Давайте вспомним несколько хорошо всем знакомых русских народных сказок и попробуем их рассказать и показать с помощью маленьких артистов. 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052736"/>
            <a:ext cx="4343400" cy="5400600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Колобок 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(пальчиковое упражнение «Шарик») .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 Когда Колобок поет свою песенку, ее следует сопровождать такими движениями: 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 Я колобок, колобок! По амбару метен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(пальчиковое упражнение «Веник• Колобок », 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 По сусекам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скребен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(поскрести пальцами рук по столу, 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На сметане мешен 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(выполняйте движения, как при замесе теста). 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В печку сажен 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(выполните пальчиковое упражнение «Печка», 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На окошке стужен (выполните пальчиковое упражнение «Окошко» и подуйте в него). 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Я от дедушки ушел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(изобразите дедушку) 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Я от бабушки ушел 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(изобразите бабушку, 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Я от зайца ушел 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(пальчиковое упражнение «Заяц»). 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* Пальчиковое упражнение «Печка»: согните пальцы под прямым утлом к ладоням; большой палец левой руки согните и «спрячьте»; средний палец, безымянный и мизинец правой руки положите поверх пальцев левой руки, большой палец прижмите к указательному, а указательный вытяните — это «печная труба».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Пальчиковое упражнение «Окошко»: пальцы обеих ладоней округлите и сложите в виде овального окошка. </a:t>
            </a:r>
          </a:p>
          <a:p>
            <a:pPr>
              <a:buNone/>
            </a:pP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     После исполнения песенки, при словах: «Покатился колобок дальше — только его и видели», можно </a:t>
            </a:r>
            <a:r>
              <a:rPr lang="ru-RU" sz="3400" dirty="0" err="1" smtClean="0">
                <a:latin typeface="Times New Roman" pitchFamily="18" charset="0"/>
                <a:cs typeface="Times New Roman" pitchFamily="18" charset="0"/>
              </a:rPr>
              <a:t>повращать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 руками относительно друг друга. </a:t>
            </a:r>
          </a:p>
          <a:p>
            <a:endParaRPr lang="ru-RU" dirty="0"/>
          </a:p>
        </p:txBody>
      </p:sp>
    </p:spTree>
  </p:cSld>
  <p:clrMapOvr>
    <a:masterClrMapping/>
  </p:clrMapOvr>
  <p:transition advClick="0" advTm="3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435280" cy="1037800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Психогимнастика</a:t>
            </a:r>
            <a:r>
              <a:rPr lang="ru-RU" dirty="0" smtClean="0"/>
              <a:t> для детей дошкольного возраста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Подборку игр и упражнений для детей дошкольного возраста. Упражнения, направленные на обучение детей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психорегуляции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(в основе которой лежит мышечная релаксация или расслабление мышц) ., которые помогают детям расслабиться, научиться </a:t>
            </a:r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саморегуляци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и т. д. </a:t>
            </a:r>
          </a:p>
          <a:p>
            <a:r>
              <a:rPr lang="ru-RU" sz="1800" dirty="0" err="1" smtClean="0">
                <a:latin typeface="Times New Roman" pitchFamily="18" charset="0"/>
                <a:cs typeface="Times New Roman" pitchFamily="18" charset="0"/>
              </a:rPr>
              <a:t>Психогимнастика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– это курс специальных занятий (этюдов, упражнений и игр, направленных на развитие и коррекцию различных сторон психики ребенка (как ее познавательной, так и эмоционально-личностной сферы) </a:t>
            </a: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40000" lnSpcReduction="20000"/>
          </a:bodyPr>
          <a:lstStyle/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Упражнение «Белоснежка и гномы».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Введение в игру. Успокоение</a:t>
            </a:r>
          </a:p>
          <a:p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Физминутка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«Душистые цветы» (игровое упражнение на напряжение и расслабление мышц рук) .</a:t>
            </a:r>
          </a:p>
          <a:p>
            <a:pPr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  «Шагают ножки по лесной дорожке» (игровое упражнение на напряжение-расслабление мышц ног) </a:t>
            </a:r>
          </a:p>
          <a:p>
            <a:pPr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  «Чужой» (игровое упражнение на напряжение – расслабление мышц туловища) .</a:t>
            </a:r>
          </a:p>
          <a:p>
            <a:pPr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«Кто здесь? » (игровое упражнение на напряжение-расслабление мышц шеи) .</a:t>
            </a:r>
          </a:p>
          <a:p>
            <a:pPr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«Встреча с Белоснежкой» (игровое упражнение на напряжение- расслабление мышц лица) .</a:t>
            </a:r>
          </a:p>
          <a:p>
            <a:pPr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ОТДЫХ. </a:t>
            </a:r>
          </a:p>
          <a:p>
            <a:pPr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Я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рас-слаб-ля-юсь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… и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ус-по-каи-ва-юсь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… </a:t>
            </a:r>
          </a:p>
          <a:p>
            <a:pPr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Мои руки расслабленные. Мои ноги </a:t>
            </a:r>
          </a:p>
          <a:p>
            <a:pPr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расслабленны. Мое туловище расслаблено.</a:t>
            </a:r>
          </a:p>
          <a:p>
            <a:pPr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Я отдыхаю и набираюсь сил.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АКТИВИЗАЦИЯ</a:t>
            </a:r>
          </a:p>
          <a:p>
            <a:pPr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Свежесть и бодрость наполняют меня.</a:t>
            </a:r>
          </a:p>
          <a:p>
            <a:pPr>
              <a:buNone/>
            </a:pP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Я буду со всеми приветливым, бодрым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Настроение радостное! 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Самочувствие отличное! 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Я буду считать про себя от 3 до 1: 3 – сонливость проходит, 2 – я потягиваюсь, 1 – я открываю глаза. </a:t>
            </a:r>
          </a:p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Встаем! Упражнения закончены.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advClick="0" advTm="3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u="sng" dirty="0" smtClean="0"/>
              <a:t>техника </a:t>
            </a:r>
            <a:r>
              <a:rPr lang="ru-RU" b="1" u="sng" dirty="0" err="1" smtClean="0"/>
              <a:t>тестопластика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u="sng" dirty="0" smtClean="0"/>
              <a:t>Лепка из соленого теста – увлекательное занятие, которое способно доставить массу удовольствия как маленьким непоседам, так и взрослым дядям и тетям. Соленое тесто – превосходный податливый материал, из которого можно изготовить массу интересных поделок, в том числе целые картины, излучающие тепло рук мастера и домашний уют. Чтобы создать настоящий шедевр придется хорошенько постараться, но освоить </a:t>
            </a:r>
            <a:r>
              <a:rPr lang="ru-RU" u="sng" dirty="0" err="1" smtClean="0"/>
              <a:t>тестопластику</a:t>
            </a:r>
            <a:r>
              <a:rPr lang="ru-RU" u="sng" dirty="0" smtClean="0"/>
              <a:t> под силу абсолютно каждому, тем более что эта техника не требует наличия каких-либо уникальных способностей и дорогих материалов. Если задаться целью, все необходимое можно отыскать, не выходя из дома, было бы желание. Для деток изготовление поделок из соленого теста станет не только интересным, но еще и очень полезным занятием, поскольку мелкая моторика рук напрямую связана с развитием речи, мышления, внимания, воображения, зрительной и двигательной активности детей</a:t>
            </a:r>
            <a:endParaRPr lang="ru-RU" dirty="0"/>
          </a:p>
        </p:txBody>
      </p:sp>
    </p:spTree>
  </p:cSld>
  <p:clrMapOvr>
    <a:masterClrMapping/>
  </p:clrMapOvr>
  <p:transition advClick="0" advTm="35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3" descr="i196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692696"/>
            <a:ext cx="7992887" cy="3168353"/>
          </a:xfrm>
          <a:prstGeom prst="rect">
            <a:avLst/>
          </a:prstGeom>
          <a:noFill/>
        </p:spPr>
      </p:pic>
      <p:pic>
        <p:nvPicPr>
          <p:cNvPr id="9" name="Picture 5" descr="fe89066d8ef2b082744c2b762cb1892e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63888" y="4005064"/>
            <a:ext cx="2232248" cy="2520280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15000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661</TotalTime>
  <Words>1026</Words>
  <Application>Microsoft Office PowerPoint</Application>
  <PresentationFormat>Экран (4:3)</PresentationFormat>
  <Paragraphs>122</Paragraphs>
  <Slides>20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Трек</vt:lpstr>
      <vt:lpstr>ГБдоу №109 «Ласточка» Ахаевой Аминат Султановны</vt:lpstr>
      <vt:lpstr>Педагогическое кредо:</vt:lpstr>
      <vt:lpstr>Содержание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Тема: « Повышение уровня речевого развития детей через все виды деятельности" </vt:lpstr>
      <vt:lpstr>Слайд 13</vt:lpstr>
      <vt:lpstr>Слайд 14</vt:lpstr>
      <vt:lpstr>Слайд 15</vt:lpstr>
      <vt:lpstr>Слайд 16</vt:lpstr>
      <vt:lpstr>Сказка на ладошке </vt:lpstr>
      <vt:lpstr>Психогимнастика для детей дошкольного возраста </vt:lpstr>
      <vt:lpstr>техника тестопластика</vt:lpstr>
      <vt:lpstr>Слайд 20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Мдоу №16 «аленушка» шевцовой юлии михайловны</dc:title>
  <dc:creator>Юлия</dc:creator>
  <cp:lastModifiedBy>мадина</cp:lastModifiedBy>
  <cp:revision>61</cp:revision>
  <dcterms:created xsi:type="dcterms:W3CDTF">2013-11-30T04:16:59Z</dcterms:created>
  <dcterms:modified xsi:type="dcterms:W3CDTF">2019-02-08T14:56:46Z</dcterms:modified>
</cp:coreProperties>
</file>